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5F1E6E-FC89-4E0E-ACD2-2BB5DBC65B1E}" type="datetimeFigureOut">
              <a:rPr lang="en-US" smtClean="0"/>
              <a:t>5/15/2014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EFE63F-89C8-44D6-849D-3F6BBEB03E0E}" type="slidenum">
              <a:rPr lang="en-US" smtClean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Euclide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Elaboré par </a:t>
            </a:r>
            <a:r>
              <a:rPr lang="en-US" sz="2400" dirty="0" smtClean="0"/>
              <a:t>: </a:t>
            </a:r>
            <a:r>
              <a:rPr lang="en-US" sz="2400" dirty="0" err="1" smtClean="0"/>
              <a:t>Seif</a:t>
            </a:r>
            <a:r>
              <a:rPr lang="en-US" sz="2400" dirty="0" smtClean="0"/>
              <a:t> MESDOUA</a:t>
            </a:r>
          </a:p>
          <a:p>
            <a:r>
              <a:rPr lang="en-US" sz="2400" dirty="0" smtClean="0"/>
              <a:t>                         </a:t>
            </a:r>
            <a:r>
              <a:rPr lang="en-US" sz="2400" dirty="0" err="1" smtClean="0"/>
              <a:t>Mme</a:t>
            </a:r>
            <a:r>
              <a:rPr lang="en-US" sz="2400" dirty="0" smtClean="0"/>
              <a:t> M.DRIDI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096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8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 est Euclide?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dirty="0"/>
              <a:t>Euclide est un mathématicien Grec qui a vécu probablement au </a:t>
            </a:r>
            <a:r>
              <a:rPr lang="fr-FR" dirty="0" smtClean="0"/>
              <a:t>3ème </a:t>
            </a:r>
            <a:r>
              <a:rPr lang="fr-FR" dirty="0"/>
              <a:t>siècle avant notre ère.</a:t>
            </a:r>
          </a:p>
          <a:p>
            <a:pPr lvl="0" algn="just"/>
            <a:r>
              <a:rPr lang="fr-FR" dirty="0"/>
              <a:t>Il est </a:t>
            </a:r>
            <a:r>
              <a:rPr lang="fr-FR" dirty="0" smtClean="0"/>
              <a:t>considéré  </a:t>
            </a:r>
            <a:r>
              <a:rPr lang="fr-FR" dirty="0"/>
              <a:t>souvent comme le père de la géométrie car il est l’auteur </a:t>
            </a:r>
            <a:r>
              <a:rPr lang="fr-FR" dirty="0" smtClean="0"/>
              <a:t>des </a:t>
            </a:r>
            <a:r>
              <a:rPr lang="fr-FR" dirty="0"/>
              <a:t>textes fondateurs de la géométrie. Du nom d’Euclide, dérivent l’algorithme d'Euclide, la géométrie euclidienne, et non euclidienne, la division euclidienne.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05400"/>
            <a:ext cx="2819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241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Biographie.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fr-FR" sz="2800" dirty="0"/>
              <a:t>Il n’existe pas une source directe sur la vie d’Euclide: pas de lettres, aucune indication biographique, aucun document officiel etc…</a:t>
            </a:r>
          </a:p>
          <a:p>
            <a:pPr lvl="0" algn="just"/>
            <a:r>
              <a:rPr lang="fr-FR" sz="2800" dirty="0"/>
              <a:t>L’écrit le plus ancien connu concernant la vie d’Euclide apparait dans un résumé sur l’histoire de la géométrie écrit au 5ème siècle de notre ère par le philosophe néo-platonicien Proclus</a:t>
            </a:r>
            <a:r>
              <a:rPr lang="fr-FR" sz="2800" dirty="0" smtClean="0"/>
              <a:t>.</a:t>
            </a:r>
          </a:p>
          <a:p>
            <a:pPr lvl="0" algn="just"/>
            <a:r>
              <a:rPr lang="fr-FR" sz="2800" dirty="0"/>
              <a:t>Il dit seulement que: en rassemblant ses Éléments, Euclide en a coordonné beaucoup […] et a évoqué dans d’indiscutables démonstrations ceux que ses prédécesseurs avaient montré d’une manière </a:t>
            </a:r>
            <a:r>
              <a:rPr lang="fr-FR" sz="2800" dirty="0" smtClean="0"/>
              <a:t>relâchée.</a:t>
            </a:r>
          </a:p>
        </p:txBody>
      </p:sp>
    </p:spTree>
    <p:extLst>
      <p:ext uri="{BB962C8B-B14F-4D97-AF65-F5344CB8AC3E}">
        <p14:creationId xmlns:p14="http://schemas.microsoft.com/office/powerpoint/2010/main" val="361944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Division euclidienne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Effectuer la division euclidienne d’un nombre entier </a:t>
            </a:r>
            <a:r>
              <a:rPr lang="fr-FR" i="1" dirty="0">
                <a:solidFill>
                  <a:srgbClr val="C00000"/>
                </a:solidFill>
              </a:rPr>
              <a:t>a</a:t>
            </a:r>
            <a:r>
              <a:rPr lang="fr-FR" dirty="0"/>
              <a:t> par un nombre entier </a:t>
            </a:r>
            <a:r>
              <a:rPr lang="fr-FR" i="1" dirty="0">
                <a:solidFill>
                  <a:srgbClr val="C00000"/>
                </a:solidFill>
              </a:rPr>
              <a:t>b</a:t>
            </a:r>
            <a:r>
              <a:rPr lang="fr-FR" dirty="0"/>
              <a:t>, c’est trouver le </a:t>
            </a:r>
            <a:r>
              <a:rPr lang="fr-FR" b="1" dirty="0"/>
              <a:t>quotient entier</a:t>
            </a:r>
            <a:r>
              <a:rPr lang="fr-FR" dirty="0"/>
              <a:t> et le </a:t>
            </a:r>
            <a:r>
              <a:rPr lang="fr-FR" b="1" dirty="0"/>
              <a:t>reste</a:t>
            </a:r>
            <a:r>
              <a:rPr lang="fr-FR" dirty="0"/>
              <a:t> de la division de </a:t>
            </a:r>
            <a:r>
              <a:rPr lang="fr-FR" i="1" dirty="0">
                <a:solidFill>
                  <a:srgbClr val="C00000"/>
                </a:solidFill>
              </a:rPr>
              <a:t>a</a:t>
            </a:r>
            <a:r>
              <a:rPr lang="fr-FR" dirty="0"/>
              <a:t> par </a:t>
            </a:r>
            <a:r>
              <a:rPr lang="fr-FR" i="1" dirty="0">
                <a:solidFill>
                  <a:srgbClr val="C00000"/>
                </a:solidFill>
              </a:rPr>
              <a:t>b</a:t>
            </a: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>Le </a:t>
            </a:r>
            <a:r>
              <a:rPr lang="fr-FR" b="1" dirty="0"/>
              <a:t>nombre</a:t>
            </a:r>
            <a:r>
              <a:rPr lang="fr-FR" dirty="0"/>
              <a:t> </a:t>
            </a:r>
            <a:r>
              <a:rPr lang="fr-FR" b="1" i="1" dirty="0">
                <a:solidFill>
                  <a:srgbClr val="C00000"/>
                </a:solidFill>
              </a:rPr>
              <a:t>a</a:t>
            </a:r>
            <a:r>
              <a:rPr lang="fr-FR" dirty="0"/>
              <a:t> est appelé le </a:t>
            </a:r>
            <a:r>
              <a:rPr lang="fr-FR" b="1" dirty="0"/>
              <a:t>dividende</a:t>
            </a:r>
            <a:r>
              <a:rPr lang="fr-FR" dirty="0"/>
              <a:t> et le </a:t>
            </a:r>
            <a:r>
              <a:rPr lang="fr-FR" b="1" dirty="0"/>
              <a:t>nombre </a:t>
            </a:r>
            <a:r>
              <a:rPr lang="fr-FR" b="1" i="1" dirty="0">
                <a:solidFill>
                  <a:srgbClr val="C00000"/>
                </a:solidFill>
              </a:rPr>
              <a:t>b</a:t>
            </a:r>
            <a:r>
              <a:rPr lang="fr-FR" dirty="0"/>
              <a:t> est appelé le </a:t>
            </a:r>
            <a:r>
              <a:rPr lang="fr-FR" b="1" dirty="0"/>
              <a:t>diviseur</a:t>
            </a:r>
            <a:r>
              <a:rPr lang="fr-FR" dirty="0" smtClean="0"/>
              <a:t>.</a:t>
            </a:r>
          </a:p>
          <a:p>
            <a:r>
              <a:rPr lang="fr-FR" dirty="0"/>
              <a:t>Lorsque le reste de la division euclidienne de </a:t>
            </a:r>
            <a:r>
              <a:rPr lang="fr-FR" dirty="0">
                <a:solidFill>
                  <a:srgbClr val="C00000"/>
                </a:solidFill>
              </a:rPr>
              <a:t>a</a:t>
            </a:r>
            <a:r>
              <a:rPr lang="fr-FR" dirty="0"/>
              <a:t> par </a:t>
            </a:r>
            <a:r>
              <a:rPr lang="fr-FR" dirty="0">
                <a:solidFill>
                  <a:srgbClr val="C00000"/>
                </a:solidFill>
              </a:rPr>
              <a:t>b</a:t>
            </a:r>
            <a:r>
              <a:rPr lang="fr-FR" dirty="0"/>
              <a:t> est nul (égal à zéro), on dit que :</a:t>
            </a:r>
          </a:p>
          <a:p>
            <a:pPr marL="137160" indent="0">
              <a:buNone/>
            </a:pPr>
            <a:r>
              <a:rPr lang="fr-FR" dirty="0"/>
              <a:t>• </a:t>
            </a:r>
            <a:r>
              <a:rPr lang="fr-FR" dirty="0">
                <a:solidFill>
                  <a:srgbClr val="C00000"/>
                </a:solidFill>
              </a:rPr>
              <a:t>a</a:t>
            </a:r>
            <a:r>
              <a:rPr lang="fr-FR" dirty="0"/>
              <a:t> est divisible par </a:t>
            </a:r>
            <a:r>
              <a:rPr lang="fr-FR" dirty="0">
                <a:solidFill>
                  <a:srgbClr val="C00000"/>
                </a:solidFill>
              </a:rPr>
              <a:t>b</a:t>
            </a:r>
            <a:r>
              <a:rPr lang="fr-FR" dirty="0"/>
              <a:t> ;</a:t>
            </a:r>
          </a:p>
          <a:p>
            <a:pPr marL="137160" indent="0">
              <a:buNone/>
            </a:pPr>
            <a:r>
              <a:rPr lang="fr-FR" dirty="0"/>
              <a:t>• </a:t>
            </a:r>
            <a:r>
              <a:rPr lang="fr-FR" dirty="0">
                <a:solidFill>
                  <a:srgbClr val="C00000"/>
                </a:solidFill>
              </a:rPr>
              <a:t>a</a:t>
            </a:r>
            <a:r>
              <a:rPr lang="fr-FR" dirty="0"/>
              <a:t> est un multiple de </a:t>
            </a:r>
            <a:r>
              <a:rPr lang="fr-FR" dirty="0">
                <a:solidFill>
                  <a:srgbClr val="C00000"/>
                </a:solidFill>
              </a:rPr>
              <a:t>b</a:t>
            </a:r>
            <a:r>
              <a:rPr lang="fr-FR" dirty="0"/>
              <a:t> ;</a:t>
            </a:r>
          </a:p>
          <a:p>
            <a:pPr marL="137160" indent="0">
              <a:buNone/>
            </a:pPr>
            <a:r>
              <a:rPr lang="fr-FR" dirty="0"/>
              <a:t>•</a:t>
            </a:r>
            <a:r>
              <a:rPr lang="fr-FR" dirty="0">
                <a:solidFill>
                  <a:srgbClr val="C00000"/>
                </a:solidFill>
              </a:rPr>
              <a:t> b </a:t>
            </a:r>
            <a:r>
              <a:rPr lang="fr-FR" dirty="0"/>
              <a:t>est un diviseur de </a:t>
            </a:r>
            <a:r>
              <a:rPr lang="fr-FR" dirty="0">
                <a:solidFill>
                  <a:srgbClr val="C00000"/>
                </a:solidFill>
              </a:rPr>
              <a:t>a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126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Algorithme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d'Euclide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L'algorithme d'Euclide est un algorithme permettant de déterminer le </a:t>
            </a:r>
            <a:r>
              <a:rPr lang="fr-FR" dirty="0" smtClean="0">
                <a:solidFill>
                  <a:srgbClr val="FF0000"/>
                </a:solidFill>
              </a:rPr>
              <a:t>P</a:t>
            </a:r>
            <a:r>
              <a:rPr lang="fr-FR" dirty="0" smtClean="0"/>
              <a:t>lus </a:t>
            </a:r>
            <a:r>
              <a:rPr lang="fr-FR" dirty="0">
                <a:solidFill>
                  <a:srgbClr val="FF0000"/>
                </a:solidFill>
              </a:rPr>
              <a:t>G</a:t>
            </a:r>
            <a:r>
              <a:rPr lang="fr-FR" dirty="0" smtClean="0"/>
              <a:t>rand </a:t>
            </a:r>
            <a:r>
              <a:rPr lang="fr-FR" dirty="0">
                <a:solidFill>
                  <a:srgbClr val="FF0000"/>
                </a:solidFill>
              </a:rPr>
              <a:t>C</a:t>
            </a:r>
            <a:r>
              <a:rPr lang="fr-FR" dirty="0" smtClean="0"/>
              <a:t>ommun </a:t>
            </a:r>
            <a:r>
              <a:rPr lang="fr-FR" dirty="0">
                <a:solidFill>
                  <a:srgbClr val="FF0000"/>
                </a:solidFill>
              </a:rPr>
              <a:t>D</a:t>
            </a:r>
            <a:r>
              <a:rPr lang="fr-FR" dirty="0" smtClean="0"/>
              <a:t>iviseur(PGCD) de deux entiers dont on ne connaît pas la factorisation. </a:t>
            </a:r>
          </a:p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93715"/>
            <a:ext cx="3905250" cy="3316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28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Géométrie</a:t>
            </a:r>
            <a:r>
              <a:rPr lang="en-US" dirty="0" smtClean="0"/>
              <a:t> euclidienne.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La géométrie euclidienne commence avec les Éléments d'Euclide, qui sont à la fois une somme des connaissances géométriques de l'époque et une tentative de formalisation mathématique de ces connaissances. Les notions de droite, de plan, de longueur et d'aire y sont exposées et forment le support des cours de géométrie élémentaire.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924425"/>
            <a:ext cx="14478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74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Conclusion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fr-FR" dirty="0"/>
              <a:t>•	Grace aux réformes introduites par Euclide, la géométrie a été  simplifiée.</a:t>
            </a:r>
          </a:p>
          <a:p>
            <a:pPr lvl="0" algn="just"/>
            <a:r>
              <a:rPr lang="fr-FR" dirty="0"/>
              <a:t>•	Aujourd’hui, environ 7 millions </a:t>
            </a:r>
            <a:r>
              <a:rPr lang="fr-FR" dirty="0" smtClean="0"/>
              <a:t>d’élèves </a:t>
            </a:r>
            <a:r>
              <a:rPr lang="fr-FR" dirty="0"/>
              <a:t>apprennent la géométrie et la division euclidienne</a:t>
            </a:r>
          </a:p>
          <a:p>
            <a:pPr lvl="0"/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425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227</TotalTime>
  <Words>258</Words>
  <Application>Microsoft Office PowerPoint</Application>
  <PresentationFormat>Affichage à l'écran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Euclide</vt:lpstr>
      <vt:lpstr>Qui est Euclide?</vt:lpstr>
      <vt:lpstr>Biographie.</vt:lpstr>
      <vt:lpstr>Division euclidienne</vt:lpstr>
      <vt:lpstr>Algorithme d'Euclide</vt:lpstr>
      <vt:lpstr>Géométrie euclidienne.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Euclide</dc:title>
  <dc:creator>Hewlett-Packard Company</dc:creator>
  <cp:lastModifiedBy>Mourouj Dridi</cp:lastModifiedBy>
  <cp:revision>23</cp:revision>
  <dcterms:created xsi:type="dcterms:W3CDTF">2014-04-24T09:16:31Z</dcterms:created>
  <dcterms:modified xsi:type="dcterms:W3CDTF">2014-05-15T10:16:40Z</dcterms:modified>
</cp:coreProperties>
</file>