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3" r:id="rId9"/>
    <p:sldId id="262" r:id="rId10"/>
    <p:sldId id="265" r:id="rId11"/>
    <p:sldId id="268" r:id="rId12"/>
    <p:sldId id="267" r:id="rId13"/>
    <p:sldId id="266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FF99"/>
    <a:srgbClr val="FF6600"/>
    <a:srgbClr val="FF0000"/>
    <a:srgbClr val="0066FF"/>
    <a:srgbClr val="D60093"/>
    <a:srgbClr val="33CC33"/>
    <a:srgbClr val="FF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4" autoAdjust="0"/>
    <p:restoredTop sz="94671" autoAdjust="0"/>
  </p:normalViewPr>
  <p:slideViewPr>
    <p:cSldViewPr snapToGrid="0">
      <p:cViewPr>
        <p:scale>
          <a:sx n="50" d="100"/>
          <a:sy n="50" d="100"/>
        </p:scale>
        <p:origin x="-1542" y="-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00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59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998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73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35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34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204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1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0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8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5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9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2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8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9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90A424-9015-4EBC-B989-D448E3E0F37C}" type="datetimeFigureOut">
              <a:rPr lang="en-US" smtClean="0"/>
              <a:t>5/6/2014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04FA736-FCE6-4D47-B9D4-9E7E6B43D00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8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73569" y="1192498"/>
            <a:ext cx="9287362" cy="2616199"/>
          </a:xfrm>
        </p:spPr>
        <p:txBody>
          <a:bodyPr>
            <a:noAutofit/>
          </a:bodyPr>
          <a:lstStyle/>
          <a:p>
            <a:r>
              <a:rPr lang="en-US" sz="9900" dirty="0" smtClean="0">
                <a:solidFill>
                  <a:srgbClr val="0066FF"/>
                </a:solidFill>
                <a:latin typeface="Arial Rounded MT Bold" panose="020F0704030504030204" pitchFamily="34" charset="0"/>
              </a:rPr>
              <a:t>La perspective</a:t>
            </a:r>
            <a:endParaRPr lang="en-US" sz="9900" dirty="0">
              <a:solidFill>
                <a:srgbClr val="0066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73286" y="5736167"/>
            <a:ext cx="6987645" cy="1388534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Elaboré</a:t>
            </a:r>
            <a:r>
              <a:rPr lang="en-US" sz="2200" dirty="0" smtClean="0"/>
              <a:t> </a:t>
            </a:r>
            <a:r>
              <a:rPr lang="en-US" sz="2200" dirty="0" err="1" smtClean="0"/>
              <a:t>par</a:t>
            </a:r>
            <a:r>
              <a:rPr lang="en-US" sz="2400" dirty="0" err="1" smtClean="0">
                <a:solidFill>
                  <a:srgbClr val="FF6600"/>
                </a:solidFill>
              </a:rPr>
              <a:t>”LesTigresses</a:t>
            </a:r>
            <a:r>
              <a:rPr lang="en-US" sz="2400" dirty="0" smtClean="0">
                <a:solidFill>
                  <a:srgbClr val="FF6600"/>
                </a:solidFill>
              </a:rPr>
              <a:t>”</a:t>
            </a:r>
            <a:r>
              <a:rPr lang="en-US" sz="2400" dirty="0" smtClean="0"/>
              <a:t>:</a:t>
            </a:r>
            <a:r>
              <a:rPr lang="en-US" sz="2200" dirty="0" smtClean="0"/>
              <a:t> </a:t>
            </a:r>
            <a:r>
              <a:rPr lang="en-US" sz="2200" dirty="0" err="1" smtClean="0"/>
              <a:t>Noellie</a:t>
            </a:r>
            <a:r>
              <a:rPr lang="en-US" sz="2200" dirty="0" smtClean="0"/>
              <a:t> RIOU, </a:t>
            </a:r>
            <a:r>
              <a:rPr lang="en-US" sz="2200" dirty="0" err="1" smtClean="0"/>
              <a:t>Lilya</a:t>
            </a:r>
            <a:r>
              <a:rPr lang="en-US" sz="2200" dirty="0" smtClean="0"/>
              <a:t> MAHSAS, </a:t>
            </a:r>
            <a:r>
              <a:rPr lang="en-US" sz="2200" dirty="0" err="1" smtClean="0"/>
              <a:t>Yousr</a:t>
            </a:r>
            <a:r>
              <a:rPr lang="en-US" sz="2200" dirty="0" smtClean="0"/>
              <a:t> GOMAA, Maryam AL THANI et Estelle SAIVE.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7823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1484310" y="3361438"/>
            <a:ext cx="10018713" cy="216876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9933"/>
                </a:solidFill>
                <a:latin typeface="Arial Rounded MT Bold" panose="020F0704030504030204" pitchFamily="34" charset="0"/>
              </a:rPr>
              <a:t>Perspective </a:t>
            </a:r>
            <a:r>
              <a:rPr lang="en-US" sz="3200" dirty="0" err="1" smtClean="0">
                <a:solidFill>
                  <a:srgbClr val="FF9933"/>
                </a:solidFill>
                <a:latin typeface="Arial Rounded MT Bold" panose="020F0704030504030204" pitchFamily="34" charset="0"/>
              </a:rPr>
              <a:t>cônique</a:t>
            </a:r>
            <a:r>
              <a:rPr lang="en-US" sz="3200" dirty="0" smtClean="0">
                <a:solidFill>
                  <a:srgbClr val="FF9933"/>
                </a:solidFill>
                <a:latin typeface="Arial Rounded MT Bold" panose="020F0704030504030204" pitchFamily="34" charset="0"/>
              </a:rPr>
              <a:t>: </a:t>
            </a:r>
            <a:r>
              <a:rPr lang="fr-FR" sz="2900" dirty="0" smtClean="0">
                <a:latin typeface="Arial Rounded MT Bold" panose="020F0704030504030204" pitchFamily="34" charset="0"/>
              </a:rPr>
              <a:t>Les </a:t>
            </a:r>
            <a:r>
              <a:rPr lang="fr-FR" sz="2900" dirty="0">
                <a:latin typeface="Arial Rounded MT Bold" panose="020F0704030504030204" pitchFamily="34" charset="0"/>
              </a:rPr>
              <a:t>fuyantes présentent un angle avec l'horizontale compris entre 30 et 45 °, à droite comme à gauche. </a:t>
            </a:r>
          </a:p>
          <a:p>
            <a:r>
              <a:rPr lang="fr-FR" sz="2900" dirty="0">
                <a:latin typeface="Arial Rounded MT Bold" panose="020F0704030504030204" pitchFamily="34" charset="0"/>
              </a:rPr>
              <a:t>On peut prendre le même </a:t>
            </a:r>
            <a:r>
              <a:rPr lang="fr-FR" sz="2900" dirty="0" smtClean="0">
                <a:latin typeface="Arial Rounded MT Bold" panose="020F0704030504030204" pitchFamily="34" charset="0"/>
              </a:rPr>
              <a:t>angle.</a:t>
            </a:r>
          </a:p>
          <a:p>
            <a:endParaRPr lang="en-US" sz="3200" dirty="0">
              <a:solidFill>
                <a:srgbClr val="FF993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1484312" y="0"/>
            <a:ext cx="10018711" cy="3048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33CC33"/>
                </a:solidFill>
                <a:latin typeface="Arial Rounded MT Bold" panose="020F0704030504030204" pitchFamily="34" charset="0"/>
              </a:rPr>
              <a:t>Perspectives</a:t>
            </a:r>
            <a:r>
              <a:rPr lang="en-US" sz="5400" dirty="0" smtClean="0">
                <a:solidFill>
                  <a:srgbClr val="33CC33"/>
                </a:solidFill>
                <a:latin typeface="Arial Rounded MT Bold" panose="020F0704030504030204" pitchFamily="34" charset="0"/>
              </a:rPr>
              <a:t> </a:t>
            </a:r>
            <a:r>
              <a:rPr lang="en-US" sz="4800" dirty="0" err="1" smtClean="0">
                <a:solidFill>
                  <a:srgbClr val="33CC33"/>
                </a:solidFill>
                <a:latin typeface="Arial Rounded MT Bold" panose="020F0704030504030204" pitchFamily="34" charset="0"/>
              </a:rPr>
              <a:t>côniques</a:t>
            </a:r>
            <a:endParaRPr lang="en-US" sz="4800" dirty="0">
              <a:solidFill>
                <a:srgbClr val="33CC33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2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18926" y="267343"/>
            <a:ext cx="10018713" cy="1840831"/>
          </a:xfrm>
        </p:spPr>
        <p:txBody>
          <a:bodyPr/>
          <a:lstStyle/>
          <a:p>
            <a:r>
              <a:rPr lang="en-US" dirty="0" err="1" smtClean="0">
                <a:solidFill>
                  <a:srgbClr val="00FF99"/>
                </a:solidFill>
                <a:latin typeface="Arial Rounded MT Bold" panose="020F0704030504030204" pitchFamily="34" charset="0"/>
              </a:rPr>
              <a:t>Exemple</a:t>
            </a:r>
            <a:r>
              <a:rPr lang="en-US" dirty="0" smtClean="0">
                <a:solidFill>
                  <a:srgbClr val="00FF99"/>
                </a:solidFill>
                <a:latin typeface="Arial Rounded MT Bold" panose="020F0704030504030204" pitchFamily="34" charset="0"/>
              </a:rPr>
              <a:t>:</a:t>
            </a:r>
            <a:endParaRPr lang="en-US" dirty="0">
              <a:solidFill>
                <a:srgbClr val="00FF99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2153653" y="2180363"/>
            <a:ext cx="4066676" cy="576262"/>
          </a:xfrm>
        </p:spPr>
        <p:txBody>
          <a:bodyPr/>
          <a:lstStyle/>
          <a:p>
            <a:r>
              <a:rPr lang="en-US" sz="2900" dirty="0">
                <a:latin typeface="Arial Rounded MT Bold" panose="020F0704030504030204" pitchFamily="34" charset="0"/>
              </a:rPr>
              <a:t>Perspective </a:t>
            </a:r>
            <a:r>
              <a:rPr lang="en-US" sz="2900" dirty="0" err="1" smtClean="0">
                <a:latin typeface="Arial Rounded MT Bold" panose="020F0704030504030204" pitchFamily="34" charset="0"/>
              </a:rPr>
              <a:t>cavalière</a:t>
            </a:r>
            <a:endParaRPr lang="en-US" sz="2900" dirty="0">
              <a:latin typeface="Arial Rounded MT Bold" panose="020F0704030504030204" pitchFamily="34" charset="0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>
          <a:xfrm>
            <a:off x="7374370" y="2180363"/>
            <a:ext cx="3814012" cy="576262"/>
          </a:xfrm>
        </p:spPr>
        <p:txBody>
          <a:bodyPr/>
          <a:lstStyle/>
          <a:p>
            <a:r>
              <a:rPr lang="en-US" sz="2900" dirty="0" smtClean="0">
                <a:latin typeface="Arial Rounded MT Bold" panose="020F0704030504030204" pitchFamily="34" charset="0"/>
              </a:rPr>
              <a:t>Perspective </a:t>
            </a:r>
            <a:r>
              <a:rPr lang="en-US" sz="2900" dirty="0" err="1" smtClean="0">
                <a:latin typeface="Arial Rounded MT Bold" panose="020F0704030504030204" pitchFamily="34" charset="0"/>
              </a:rPr>
              <a:t>frontale</a:t>
            </a:r>
            <a:r>
              <a:rPr lang="en-US" sz="2900" dirty="0" smtClean="0">
                <a:latin typeface="Arial Rounded MT Bold" panose="020F0704030504030204" pitchFamily="34" charset="0"/>
              </a:rPr>
              <a:t> </a:t>
            </a:r>
            <a:endParaRPr lang="en-US" sz="2900" dirty="0">
              <a:latin typeface="Arial Rounded MT Bold" panose="020F070403050403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653" y="3335535"/>
            <a:ext cx="4173371" cy="264416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4370" y="3335535"/>
            <a:ext cx="4363269" cy="264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75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09" y="322385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Utilisation</a:t>
            </a:r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de la perspective</a:t>
            </a:r>
            <a:endParaRPr lang="en-US" sz="44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72502" y="2363177"/>
            <a:ext cx="10018713" cy="38451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600" dirty="0" smtClean="0">
                <a:solidFill>
                  <a:srgbClr val="FF9933"/>
                </a:solidFill>
                <a:latin typeface="Arial Rounded MT Bold" panose="020F0704030504030204" pitchFamily="34" charset="0"/>
              </a:rPr>
              <a:t>La </a:t>
            </a:r>
            <a:r>
              <a:rPr lang="fr-FR" sz="2600" dirty="0">
                <a:solidFill>
                  <a:srgbClr val="FF9933"/>
                </a:solidFill>
                <a:latin typeface="Arial Rounded MT Bold" panose="020F0704030504030204" pitchFamily="34" charset="0"/>
              </a:rPr>
              <a:t>perspective est utilisée dans de nombreux </a:t>
            </a:r>
            <a:r>
              <a:rPr lang="fr-FR" sz="2600" dirty="0" smtClean="0">
                <a:solidFill>
                  <a:srgbClr val="FF9933"/>
                </a:solidFill>
                <a:latin typeface="Arial Rounded MT Bold" panose="020F0704030504030204" pitchFamily="34" charset="0"/>
              </a:rPr>
              <a:t>domaines</a:t>
            </a:r>
            <a:r>
              <a:rPr lang="fr-FR" sz="2600" dirty="0">
                <a:solidFill>
                  <a:srgbClr val="FF9933"/>
                </a:solidFill>
                <a:latin typeface="Arial Rounded MT Bold" panose="020F0704030504030204" pitchFamily="34" charset="0"/>
              </a:rPr>
              <a:t>:</a:t>
            </a:r>
          </a:p>
          <a:p>
            <a:r>
              <a:rPr lang="fr-FR" dirty="0" smtClean="0">
                <a:latin typeface="+mj-lt"/>
              </a:rPr>
              <a:t> </a:t>
            </a:r>
            <a:r>
              <a:rPr lang="fr-FR" dirty="0">
                <a:latin typeface="Arial Rounded MT Bold" panose="020F0704030504030204" pitchFamily="34" charset="0"/>
              </a:rPr>
              <a:t>l</a:t>
            </a:r>
            <a:r>
              <a:rPr lang="fr-FR" dirty="0" smtClean="0">
                <a:latin typeface="Arial Rounded MT Bold" panose="020F0704030504030204" pitchFamily="34" charset="0"/>
              </a:rPr>
              <a:t>e </a:t>
            </a:r>
            <a:r>
              <a:rPr lang="fr-FR" dirty="0">
                <a:latin typeface="Arial Rounded MT Bold" panose="020F0704030504030204" pitchFamily="34" charset="0"/>
              </a:rPr>
              <a:t>trompe-l'œil et en particulier pour l'anamorphose ;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le décor de théâtre ;</a:t>
            </a:r>
          </a:p>
          <a:p>
            <a:r>
              <a:rPr lang="fr-FR" dirty="0">
                <a:latin typeface="Arial Rounded MT Bold" panose="020F0704030504030204" pitchFamily="34" charset="0"/>
              </a:rPr>
              <a:t>l'architecture, avec la perspective accélérée qui vise à faire paraître plus longue une pièce qu'elle n'est en </a:t>
            </a:r>
            <a:r>
              <a:rPr lang="fr-FR" dirty="0" smtClean="0">
                <a:latin typeface="Arial Rounded MT Bold" panose="020F0704030504030204" pitchFamily="34" charset="0"/>
              </a:rPr>
              <a:t>réalité ;</a:t>
            </a:r>
            <a:endParaRPr lang="fr-FR" dirty="0">
              <a:latin typeface="Arial Rounded MT Bold" panose="020F0704030504030204" pitchFamily="34" charset="0"/>
            </a:endParaRPr>
          </a:p>
          <a:p>
            <a:r>
              <a:rPr lang="fr-FR" dirty="0" smtClean="0">
                <a:latin typeface="Arial Rounded MT Bold" panose="020F0704030504030204" pitchFamily="34" charset="0"/>
              </a:rPr>
              <a:t>dans </a:t>
            </a:r>
            <a:r>
              <a:rPr lang="fr-FR" dirty="0">
                <a:latin typeface="Arial Rounded MT Bold" panose="020F0704030504030204" pitchFamily="34" charset="0"/>
              </a:rPr>
              <a:t>le dessin </a:t>
            </a:r>
            <a:r>
              <a:rPr lang="fr-FR" dirty="0" smtClean="0">
                <a:latin typeface="Arial Rounded MT Bold" panose="020F0704030504030204" pitchFamily="34" charset="0"/>
              </a:rPr>
              <a:t>industriel, </a:t>
            </a:r>
            <a:r>
              <a:rPr lang="fr-FR" dirty="0">
                <a:latin typeface="Arial Rounded MT Bold" panose="020F0704030504030204" pitchFamily="34" charset="0"/>
              </a:rPr>
              <a:t>pour visualiser la forme générale des </a:t>
            </a:r>
            <a:r>
              <a:rPr lang="fr-FR" dirty="0" smtClean="0">
                <a:latin typeface="Arial Rounded MT Bold" panose="020F0704030504030204" pitchFamily="34" charset="0"/>
              </a:rPr>
              <a:t>pièces.</a:t>
            </a:r>
          </a:p>
          <a:p>
            <a:pPr marL="0" indent="0">
              <a:buNone/>
            </a:pPr>
            <a:r>
              <a:rPr lang="fr-FR" sz="1800" dirty="0" smtClean="0">
                <a:latin typeface="Arial Rounded MT Bold" panose="020F0704030504030204" pitchFamily="34" charset="0"/>
              </a:rPr>
              <a:t> </a:t>
            </a:r>
            <a:endParaRPr lang="en-US" sz="1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5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Fin</a:t>
            </a:r>
            <a:endParaRPr lang="en-US" sz="80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Arial Rounded MT Bold" panose="020F0704030504030204" pitchFamily="34" charset="0"/>
              </a:rPr>
              <a:t>Nous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vous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remercions</a:t>
            </a:r>
            <a:r>
              <a:rPr lang="en-US" sz="2800" dirty="0" smtClean="0">
                <a:latin typeface="Arial Rounded MT Bold" panose="020F0704030504030204" pitchFamily="34" charset="0"/>
              </a:rPr>
              <a:t> de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votre</a:t>
            </a:r>
            <a:r>
              <a:rPr lang="en-US" sz="2800" dirty="0" smtClean="0">
                <a:latin typeface="Arial Rounded MT Bold" panose="020F0704030504030204" pitchFamily="34" charset="0"/>
              </a:rPr>
              <a:t> attention,</a:t>
            </a:r>
          </a:p>
          <a:p>
            <a:r>
              <a:rPr lang="en-US" sz="2800" dirty="0" err="1" smtClean="0">
                <a:latin typeface="Arial Rounded MT Bold" panose="020F0704030504030204" pitchFamily="34" charset="0"/>
              </a:rPr>
              <a:t>Présenté</a:t>
            </a:r>
            <a:r>
              <a:rPr lang="en-US" sz="2800" dirty="0" smtClean="0">
                <a:latin typeface="Arial Rounded MT Bold" panose="020F0704030504030204" pitchFamily="34" charset="0"/>
              </a:rPr>
              <a:t> par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l’équipe</a:t>
            </a:r>
            <a:r>
              <a:rPr lang="en-US" sz="2800" dirty="0" smtClean="0">
                <a:latin typeface="Arial Rounded MT Bold" panose="020F0704030504030204" pitchFamily="34" charset="0"/>
              </a:rPr>
              <a:t> des </a:t>
            </a:r>
            <a:r>
              <a:rPr lang="en-US" sz="2800" dirty="0" err="1" smtClean="0">
                <a:solidFill>
                  <a:srgbClr val="FF6600"/>
                </a:solidFill>
                <a:latin typeface="Arial Rounded MT Bold" panose="020F0704030504030204" pitchFamily="34" charset="0"/>
              </a:rPr>
              <a:t>Tigresse</a:t>
            </a:r>
            <a:r>
              <a:rPr lang="en-US" sz="2800" dirty="0" smtClean="0">
                <a:latin typeface="Arial Rounded MT Bold" panose="020F0704030504030204" pitchFamily="34" charset="0"/>
              </a:rPr>
              <a:t>: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Noellie</a:t>
            </a:r>
            <a:r>
              <a:rPr lang="en-US" sz="2800" dirty="0" smtClean="0">
                <a:latin typeface="Arial Rounded MT Bold" panose="020F0704030504030204" pitchFamily="34" charset="0"/>
              </a:rPr>
              <a:t> RIOU,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Yousr</a:t>
            </a:r>
            <a:r>
              <a:rPr lang="en-US" sz="2800" dirty="0" smtClean="0">
                <a:latin typeface="Arial Rounded MT Bold" panose="020F0704030504030204" pitchFamily="34" charset="0"/>
              </a:rPr>
              <a:t> GOMAA, Maryam AL THANI,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Lilya</a:t>
            </a:r>
            <a:r>
              <a:rPr lang="en-US" sz="2800" dirty="0" smtClean="0">
                <a:latin typeface="Arial Rounded MT Bold" panose="020F0704030504030204" pitchFamily="34" charset="0"/>
              </a:rPr>
              <a:t> MAHSAS et Estelle SAIVE.</a:t>
            </a:r>
          </a:p>
          <a:p>
            <a:endParaRPr lang="en-US" sz="2800" dirty="0" smtClean="0">
              <a:latin typeface="Arial Rounded MT Bold" panose="020F0704030504030204" pitchFamily="34" charset="0"/>
            </a:endParaRPr>
          </a:p>
          <a:p>
            <a:r>
              <a:rPr lang="en-US" sz="2800" dirty="0" smtClean="0">
                <a:latin typeface="Arial Rounded MT Bold" panose="020F0704030504030204" pitchFamily="34" charset="0"/>
              </a:rPr>
              <a:t>Sous la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responsabilité</a:t>
            </a:r>
            <a:r>
              <a:rPr lang="en-US" sz="2800" dirty="0" smtClean="0">
                <a:latin typeface="Arial Rounded MT Bold" panose="020F0704030504030204" pitchFamily="34" charset="0"/>
              </a:rPr>
              <a:t> de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Mme</a:t>
            </a:r>
            <a:r>
              <a:rPr lang="en-US" sz="2800" dirty="0" smtClean="0"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latin typeface="Arial Rounded MT Bold" panose="020F0704030504030204" pitchFamily="34" charset="0"/>
              </a:rPr>
              <a:t>Dridi</a:t>
            </a:r>
            <a:r>
              <a:rPr lang="en-US" sz="2800" smtClean="0">
                <a:latin typeface="Arial Rounded MT Bold" panose="020F0704030504030204" pitchFamily="34" charset="0"/>
              </a:rPr>
              <a:t> 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13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b="3724"/>
          <a:stretch/>
        </p:blipFill>
        <p:spPr>
          <a:xfrm>
            <a:off x="0" y="0"/>
            <a:ext cx="12192000" cy="6896100"/>
          </a:xfrm>
          <a:prstGeom prst="rect">
            <a:avLst/>
          </a:prstGeom>
        </p:spPr>
      </p:pic>
      <p:sp>
        <p:nvSpPr>
          <p:cNvPr id="10" name="Espace réservé du contenu 9"/>
          <p:cNvSpPr>
            <a:spLocks noGrp="1"/>
          </p:cNvSpPr>
          <p:nvPr>
            <p:ph sz="half" idx="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533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3104" y="558799"/>
            <a:ext cx="10018713" cy="1752599"/>
          </a:xfrm>
        </p:spPr>
        <p:txBody>
          <a:bodyPr>
            <a:noAutofit/>
          </a:bodyPr>
          <a:lstStyle/>
          <a:p>
            <a:r>
              <a:rPr lang="en-US" sz="11000" dirty="0" err="1" smtClean="0">
                <a:solidFill>
                  <a:srgbClr val="9900FF"/>
                </a:solidFill>
                <a:latin typeface="Eras Bold ITC" panose="020B0907030504020204" pitchFamily="34" charset="0"/>
              </a:rPr>
              <a:t>Mme</a:t>
            </a:r>
            <a:r>
              <a:rPr lang="en-US" sz="11000" dirty="0" smtClean="0">
                <a:solidFill>
                  <a:srgbClr val="9900FF"/>
                </a:solidFill>
                <a:latin typeface="Eras Bold ITC" panose="020B0907030504020204" pitchFamily="34" charset="0"/>
              </a:rPr>
              <a:t> </a:t>
            </a:r>
            <a:r>
              <a:rPr lang="en-US" sz="11000" dirty="0" err="1" smtClean="0">
                <a:solidFill>
                  <a:srgbClr val="9900FF"/>
                </a:solidFill>
                <a:latin typeface="Eras Bold ITC" panose="020B0907030504020204" pitchFamily="34" charset="0"/>
              </a:rPr>
              <a:t>Dridi</a:t>
            </a:r>
            <a:endParaRPr lang="en-US" sz="11000" dirty="0">
              <a:solidFill>
                <a:srgbClr val="9900FF"/>
              </a:solidFill>
              <a:latin typeface="Eras Bold ITC" panose="020B0907030504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146" y="2565596"/>
            <a:ext cx="6666361" cy="381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8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1202" y="703385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Définition</a:t>
            </a:r>
            <a: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/>
            </a:r>
            <a:br>
              <a:rPr lang="en-US" sz="6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</a:br>
            <a:endParaRPr lang="en-US" sz="66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1202" y="2455984"/>
            <a:ext cx="10018713" cy="312420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3600" dirty="0" smtClean="0"/>
              <a:t>La perspective </a:t>
            </a:r>
            <a:r>
              <a:rPr lang="en-US" sz="3600" dirty="0" err="1" smtClean="0"/>
              <a:t>est</a:t>
            </a:r>
            <a:r>
              <a:rPr lang="en-US" sz="3600" dirty="0" smtClean="0"/>
              <a:t> un ensemble de </a:t>
            </a:r>
            <a:r>
              <a:rPr lang="en-US" sz="3600" dirty="0" err="1" smtClean="0"/>
              <a:t>règles</a:t>
            </a:r>
            <a:r>
              <a:rPr lang="en-US" sz="3600" dirty="0" smtClean="0"/>
              <a:t> qui </a:t>
            </a:r>
            <a:r>
              <a:rPr lang="en-US" sz="3600" dirty="0" err="1" smtClean="0"/>
              <a:t>visent</a:t>
            </a:r>
            <a:r>
              <a:rPr lang="en-US" sz="3600" dirty="0"/>
              <a:t> </a:t>
            </a:r>
            <a:r>
              <a:rPr lang="en-US" sz="3600" dirty="0" smtClean="0"/>
              <a:t>à </a:t>
            </a:r>
            <a:r>
              <a:rPr lang="en-US" sz="3600" dirty="0" err="1" smtClean="0"/>
              <a:t>créer</a:t>
            </a:r>
            <a:r>
              <a:rPr lang="en-US" sz="3600" dirty="0" smtClean="0"/>
              <a:t> </a:t>
            </a:r>
            <a:r>
              <a:rPr lang="en-US" sz="3600" dirty="0" err="1" smtClean="0"/>
              <a:t>l’illusion</a:t>
            </a:r>
            <a:r>
              <a:rPr lang="en-US" sz="3600" dirty="0" smtClean="0"/>
              <a:t> de la </a:t>
            </a:r>
            <a:r>
              <a:rPr lang="en-US" sz="3600" dirty="0" err="1" smtClean="0"/>
              <a:t>profondeur</a:t>
            </a:r>
            <a:r>
              <a:rPr lang="en-US" sz="3600" dirty="0" smtClean="0"/>
              <a:t> </a:t>
            </a:r>
            <a:r>
              <a:rPr lang="en-US" sz="3600" dirty="0" err="1" smtClean="0"/>
              <a:t>sur</a:t>
            </a:r>
            <a:r>
              <a:rPr lang="en-US" sz="3600" dirty="0" smtClean="0"/>
              <a:t> la surface </a:t>
            </a:r>
            <a:r>
              <a:rPr lang="en-US" sz="3600" dirty="0" err="1" smtClean="0"/>
              <a:t>bidimensionnelle</a:t>
            </a:r>
            <a:r>
              <a:rPr lang="en-US" sz="3600" dirty="0" smtClean="0"/>
              <a:t> (plate) du tableau </a:t>
            </a:r>
            <a:r>
              <a:rPr lang="en-US" sz="3600" dirty="0" err="1" smtClean="0"/>
              <a:t>ou</a:t>
            </a:r>
            <a:r>
              <a:rPr lang="en-US" sz="3600" dirty="0" smtClean="0"/>
              <a:t> de la </a:t>
            </a:r>
            <a:r>
              <a:rPr lang="en-US" sz="3600" dirty="0" err="1" smtClean="0"/>
              <a:t>feuille</a:t>
            </a:r>
            <a:r>
              <a:rPr lang="en-US" sz="3600" dirty="0" smtClean="0"/>
              <a:t>, </a:t>
            </a:r>
            <a:r>
              <a:rPr lang="en-US" sz="3600" dirty="0" err="1" smtClean="0"/>
              <a:t>c’est</a:t>
            </a:r>
            <a:r>
              <a:rPr lang="en-US" sz="3600" dirty="0" smtClean="0"/>
              <a:t>-à-dire à </a:t>
            </a:r>
            <a:r>
              <a:rPr lang="en-US" sz="3600" dirty="0" err="1" smtClean="0"/>
              <a:t>créer</a:t>
            </a:r>
            <a:r>
              <a:rPr lang="en-US" sz="3600" dirty="0" smtClean="0"/>
              <a:t> </a:t>
            </a:r>
            <a:r>
              <a:rPr lang="en-US" sz="3600" dirty="0" err="1" smtClean="0"/>
              <a:t>l’impression</a:t>
            </a:r>
            <a:r>
              <a:rPr lang="en-US" sz="3600" dirty="0"/>
              <a:t> </a:t>
            </a:r>
            <a:r>
              <a:rPr lang="en-US" sz="3600" dirty="0" smtClean="0"/>
              <a:t>de </a:t>
            </a:r>
            <a:r>
              <a:rPr lang="en-US" sz="3600" dirty="0" err="1" smtClean="0"/>
              <a:t>voir</a:t>
            </a:r>
            <a:r>
              <a:rPr lang="en-US" sz="3600" dirty="0" smtClean="0"/>
              <a:t> un </a:t>
            </a:r>
            <a:r>
              <a:rPr lang="en-US" sz="3600" dirty="0" err="1" smtClean="0"/>
              <a:t>espace</a:t>
            </a:r>
            <a:r>
              <a:rPr lang="en-US" sz="3600" dirty="0" smtClean="0"/>
              <a:t> </a:t>
            </a:r>
            <a:r>
              <a:rPr lang="en-US" sz="3600" dirty="0" err="1" smtClean="0"/>
              <a:t>réel</a:t>
            </a:r>
            <a:r>
              <a:rPr lang="en-US" sz="3600" dirty="0" smtClean="0"/>
              <a:t> en </a:t>
            </a:r>
            <a:r>
              <a:rPr lang="en-US" sz="3600" dirty="0" err="1" smtClean="0"/>
              <a:t>trois</a:t>
            </a:r>
            <a:r>
              <a:rPr lang="en-US" sz="3600" dirty="0" smtClean="0"/>
              <a:t> dimensions.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263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474785"/>
            <a:ext cx="10018713" cy="1752599"/>
          </a:xfrm>
        </p:spPr>
        <p:txBody>
          <a:bodyPr>
            <a:normAutofit/>
          </a:bodyPr>
          <a:lstStyle/>
          <a:p>
            <a:r>
              <a:rPr lang="en-US" sz="5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Histoire</a:t>
            </a:r>
            <a:endParaRPr lang="en-US" sz="56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484311" y="2854567"/>
            <a:ext cx="4895056" cy="31242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400" dirty="0">
                <a:latin typeface="Arial" panose="020B0604020202020204" pitchFamily="34" charset="0"/>
              </a:rPr>
              <a:t>Dans l’Antiquité égyptienne </a:t>
            </a:r>
            <a:r>
              <a:rPr lang="fr-FR" sz="2400" dirty="0" smtClean="0">
                <a:latin typeface="Arial" panose="020B0604020202020204" pitchFamily="34" charset="0"/>
              </a:rPr>
              <a:t>les artistes ignoraient </a:t>
            </a:r>
            <a:r>
              <a:rPr lang="fr-FR" sz="2400" dirty="0">
                <a:latin typeface="Arial" panose="020B0604020202020204" pitchFamily="34" charset="0"/>
              </a:rPr>
              <a:t>la perspective. Les personnages étaient représentés de profil, sans profondeur. Leur taille dans l’image dépendait de l’importance qu’ils </a:t>
            </a:r>
            <a:r>
              <a:rPr lang="fr-FR" sz="2400" dirty="0" smtClean="0">
                <a:latin typeface="Arial" panose="020B0604020202020204" pitchFamily="34" charset="0"/>
              </a:rPr>
              <a:t>avaient ; par exemple, </a:t>
            </a:r>
            <a:r>
              <a:rPr lang="fr-FR" sz="2400" dirty="0">
                <a:latin typeface="Arial" panose="020B0604020202020204" pitchFamily="34" charset="0"/>
              </a:rPr>
              <a:t>un pharaon était représenté plus grand que son serviteur</a:t>
            </a:r>
            <a:r>
              <a:rPr lang="fr-FR" sz="2800" dirty="0">
                <a:latin typeface="Arial" panose="020B0604020202020204" pitchFamily="34" charset="0"/>
              </a:rPr>
              <a:t>.</a:t>
            </a:r>
            <a:endParaRPr lang="en-US" sz="2800" dirty="0"/>
          </a:p>
        </p:txBody>
      </p:sp>
      <p:pic>
        <p:nvPicPr>
          <p:cNvPr id="1026" name="Picture 2" descr="http://tpeveil.e-monsite.com/medias/images/livres-des-morts-photo1-2.jpg?fx=r_550_55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7175" y="3054096"/>
            <a:ext cx="4895850" cy="2350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54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2455047" y="603825"/>
            <a:ext cx="8930748" cy="5556739"/>
          </a:xfrm>
        </p:spPr>
        <p:txBody>
          <a:bodyPr>
            <a:noAutofit/>
          </a:bodyPr>
          <a:lstStyle/>
          <a:p>
            <a:pPr algn="l"/>
            <a:r>
              <a:rPr lang="fr-FR" sz="2400" dirty="0">
                <a:latin typeface="Arial" panose="020B0604020202020204" pitchFamily="34" charset="0"/>
              </a:rPr>
              <a:t>C’est en Grèce de 500 à 100 av. J.-C puis dans la Rome antique que des philosophes et mathématiciens commencèrent à comprendre les principes de la </a:t>
            </a:r>
            <a:r>
              <a:rPr lang="fr-FR" sz="2400" dirty="0" smtClean="0">
                <a:latin typeface="Arial" panose="020B0604020202020204" pitchFamily="34" charset="0"/>
              </a:rPr>
              <a:t>perspective, </a:t>
            </a:r>
            <a:r>
              <a:rPr lang="fr-FR" sz="2400" dirty="0">
                <a:latin typeface="Arial" panose="020B0604020202020204" pitchFamily="34" charset="0"/>
              </a:rPr>
              <a:t>mais elle ne se développa réellement qu’à la </a:t>
            </a:r>
            <a:r>
              <a:rPr lang="fr-FR" sz="2400" dirty="0" smtClean="0">
                <a:latin typeface="Arial" panose="020B0604020202020204" pitchFamily="34" charset="0"/>
              </a:rPr>
              <a:t>Renaissance, </a:t>
            </a:r>
            <a:r>
              <a:rPr lang="fr-FR" sz="2400" dirty="0">
                <a:latin typeface="Arial" panose="020B0604020202020204" pitchFamily="34" charset="0"/>
              </a:rPr>
              <a:t>au XVe siècle en particulier</a:t>
            </a:r>
            <a:r>
              <a:rPr lang="fr-FR" sz="2400" dirty="0" smtClean="0">
                <a:latin typeface="Arial" panose="020B0604020202020204" pitchFamily="34" charset="0"/>
              </a:rPr>
              <a:t>.</a:t>
            </a:r>
            <a:r>
              <a:rPr lang="fr-FR" sz="2400" dirty="0">
                <a:latin typeface="Arial" panose="020B0604020202020204" pitchFamily="34" charset="0"/>
              </a:rPr>
              <a:t>  </a:t>
            </a:r>
            <a:r>
              <a:rPr lang="fr-FR" sz="2400" dirty="0" smtClean="0">
                <a:latin typeface="Arial" panose="020B0604020202020204" pitchFamily="34" charset="0"/>
              </a:rPr>
              <a:t>                                                                                                </a:t>
            </a:r>
          </a:p>
          <a:p>
            <a:pPr algn="l"/>
            <a:r>
              <a:rPr lang="fr-FR" sz="2400" dirty="0" smtClean="0">
                <a:latin typeface="Arial" panose="020B0604020202020204" pitchFamily="34" charset="0"/>
              </a:rPr>
              <a:t>Des </a:t>
            </a:r>
            <a:r>
              <a:rPr lang="fr-FR" sz="2400" dirty="0">
                <a:latin typeface="Arial" panose="020B0604020202020204" pitchFamily="34" charset="0"/>
              </a:rPr>
              <a:t>artistes et savants </a:t>
            </a:r>
            <a:r>
              <a:rPr lang="fr-FR" sz="2400" dirty="0" smtClean="0">
                <a:latin typeface="Arial" panose="020B0604020202020204" pitchFamily="34" charset="0"/>
              </a:rPr>
              <a:t>comme </a:t>
            </a:r>
            <a:r>
              <a:rPr lang="fr-FR" sz="2400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Filippo Brunelleschi, Léon </a:t>
            </a:r>
            <a:r>
              <a:rPr lang="fr-FR" sz="2400" i="1" dirty="0" err="1" smtClean="0">
                <a:solidFill>
                  <a:srgbClr val="002060"/>
                </a:solidFill>
                <a:latin typeface="Arial" panose="020B0604020202020204" pitchFamily="34" charset="0"/>
              </a:rPr>
              <a:t>Battista</a:t>
            </a:r>
            <a:r>
              <a:rPr lang="fr-FR" sz="2400" i="1" dirty="0" smtClean="0">
                <a:solidFill>
                  <a:srgbClr val="002060"/>
                </a:solidFill>
                <a:latin typeface="Arial" panose="020B0604020202020204" pitchFamily="34" charset="0"/>
              </a:rPr>
              <a:t> Alberti et Léonard de Vinci</a:t>
            </a:r>
            <a:r>
              <a:rPr lang="fr-FR" sz="2400" i="1" dirty="0" smtClean="0">
                <a:latin typeface="Arial" panose="020B0604020202020204" pitchFamily="34" charset="0"/>
              </a:rPr>
              <a:t> </a:t>
            </a:r>
            <a:r>
              <a:rPr lang="fr-FR" sz="2400" dirty="0" smtClean="0">
                <a:latin typeface="Arial" panose="020B0604020202020204" pitchFamily="34" charset="0"/>
              </a:rPr>
              <a:t>cherchèrent </a:t>
            </a:r>
            <a:r>
              <a:rPr lang="fr-FR" sz="2400" dirty="0">
                <a:latin typeface="Arial" panose="020B0604020202020204" pitchFamily="34" charset="0"/>
              </a:rPr>
              <a:t>des méthodes scientifiques, géométriques et sûres pour représenter le monde tel que nous le voyons avec son volume et sa profondeur.</a:t>
            </a:r>
          </a:p>
          <a:p>
            <a:pPr algn="l"/>
            <a:r>
              <a:rPr lang="fr-FR" sz="2400" dirty="0" smtClean="0">
                <a:latin typeface="Arial" panose="020B0604020202020204" pitchFamily="34" charset="0"/>
              </a:rPr>
              <a:t>À </a:t>
            </a:r>
            <a:r>
              <a:rPr lang="fr-FR" sz="2400" dirty="0">
                <a:latin typeface="Arial" panose="020B0604020202020204" pitchFamily="34" charset="0"/>
              </a:rPr>
              <a:t>partir de cette </a:t>
            </a:r>
            <a:r>
              <a:rPr lang="fr-FR" sz="2400" dirty="0" smtClean="0">
                <a:latin typeface="Arial" panose="020B0604020202020204" pitchFamily="34" charset="0"/>
              </a:rPr>
              <a:t>époque, </a:t>
            </a:r>
            <a:r>
              <a:rPr lang="fr-FR" sz="2400" dirty="0">
                <a:latin typeface="Arial" panose="020B0604020202020204" pitchFamily="34" charset="0"/>
              </a:rPr>
              <a:t>la perspective va être enseignée et employée comme principal moyen de représenter le monde réel. Au XIXe siècle</a:t>
            </a:r>
            <a:r>
              <a:rPr lang="fr-FR" sz="2400" dirty="0" smtClean="0">
                <a:latin typeface="Arial" panose="020B0604020202020204" pitchFamily="34" charset="0"/>
              </a:rPr>
              <a:t>, c’est </a:t>
            </a:r>
            <a:r>
              <a:rPr lang="fr-FR" sz="2400" dirty="0">
                <a:latin typeface="Arial" panose="020B0604020202020204" pitchFamily="34" charset="0"/>
              </a:rPr>
              <a:t>l’invention de la </a:t>
            </a:r>
            <a:r>
              <a:rPr lang="fr-FR" sz="2400" dirty="0" smtClean="0">
                <a:latin typeface="Arial" panose="020B0604020202020204" pitchFamily="34" charset="0"/>
              </a:rPr>
              <a:t>photographie, qui </a:t>
            </a:r>
            <a:r>
              <a:rPr lang="fr-FR" sz="2400" dirty="0">
                <a:latin typeface="Arial" panose="020B0604020202020204" pitchFamily="34" charset="0"/>
              </a:rPr>
              <a:t>favorisa la diffusion des </a:t>
            </a:r>
            <a:r>
              <a:rPr lang="fr-FR" sz="2400" dirty="0" smtClean="0">
                <a:latin typeface="Arial" panose="020B0604020202020204" pitchFamily="34" charset="0"/>
              </a:rPr>
              <a:t>images et permit </a:t>
            </a:r>
            <a:r>
              <a:rPr lang="fr-FR" sz="2400" dirty="0">
                <a:latin typeface="Arial" panose="020B0604020202020204" pitchFamily="34" charset="0"/>
              </a:rPr>
              <a:t>à tous de voir et de comprendre définitivement la perspective.</a:t>
            </a:r>
          </a:p>
          <a:p>
            <a:pPr algn="l"/>
            <a:r>
              <a:rPr lang="fr-FR" sz="2400" dirty="0"/>
              <a:t/>
            </a:r>
            <a:br>
              <a:rPr lang="fr-FR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271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84309" y="422031"/>
            <a:ext cx="10018713" cy="1899137"/>
          </a:xfrm>
        </p:spPr>
        <p:txBody>
          <a:bodyPr>
            <a:normAutofit/>
          </a:bodyPr>
          <a:lstStyle/>
          <a:p>
            <a:r>
              <a:rPr lang="en-US" sz="5600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Origine</a:t>
            </a:r>
            <a:endParaRPr lang="en-US" sz="56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484308" y="2198076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Le mot “perspective” </a:t>
            </a:r>
            <a:r>
              <a:rPr lang="en-US" sz="3200" dirty="0" err="1" smtClean="0"/>
              <a:t>vient</a:t>
            </a:r>
            <a:r>
              <a:rPr lang="en-US" sz="3200" dirty="0" smtClean="0"/>
              <a:t> du mot </a:t>
            </a:r>
            <a:r>
              <a:rPr lang="en-US" sz="3200" dirty="0" err="1" smtClean="0"/>
              <a:t>latin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“</a:t>
            </a:r>
            <a:r>
              <a:rPr lang="en-US" sz="3200" i="1" dirty="0" err="1" smtClean="0">
                <a:solidFill>
                  <a:srgbClr val="002060"/>
                </a:solidFill>
              </a:rPr>
              <a:t>perspectivus</a:t>
            </a:r>
            <a:r>
              <a:rPr lang="en-US" sz="3200" i="1" dirty="0" smtClean="0">
                <a:solidFill>
                  <a:srgbClr val="002060"/>
                </a:solidFill>
              </a:rPr>
              <a:t>” </a:t>
            </a:r>
            <a:r>
              <a:rPr lang="en-US" sz="3200" dirty="0" smtClean="0"/>
              <a:t>qui </a:t>
            </a:r>
            <a:r>
              <a:rPr lang="en-US" sz="3200" dirty="0" err="1" smtClean="0"/>
              <a:t>veut</a:t>
            </a:r>
            <a:r>
              <a:rPr lang="en-US" sz="3200" dirty="0" smtClean="0"/>
              <a:t> dire “</a:t>
            </a:r>
            <a:r>
              <a:rPr lang="en-US" sz="3200" dirty="0" err="1" smtClean="0"/>
              <a:t>relatif</a:t>
            </a:r>
            <a:r>
              <a:rPr lang="en-US" sz="3200" dirty="0" smtClean="0"/>
              <a:t> à </a:t>
            </a:r>
            <a:r>
              <a:rPr lang="en-US" sz="3200" dirty="0" err="1" smtClean="0"/>
              <a:t>l’optique</a:t>
            </a:r>
            <a:r>
              <a:rPr lang="en-US" sz="3200" dirty="0" smtClean="0"/>
              <a:t>”.</a:t>
            </a:r>
            <a:r>
              <a:rPr lang="en-US" sz="3200" i="1" dirty="0" smtClean="0">
                <a:solidFill>
                  <a:srgbClr val="002060"/>
                </a:solidFill>
              </a:rPr>
              <a:t> </a:t>
            </a:r>
            <a:endParaRPr lang="en-US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9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2278" y="914400"/>
            <a:ext cx="8930748" cy="502749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https://encrypted-tbn0.gstatic.com/images?q=tbn:ANd9GcRr28mV-8zAk16GTOb3l8-1jnaziSzqEazP7iQpy_PyTafbFP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278" y="914400"/>
            <a:ext cx="8930747" cy="502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132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484314" y="1705707"/>
            <a:ext cx="10018711" cy="3048000"/>
          </a:xfrm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Différent</a:t>
            </a:r>
            <a:r>
              <a:rPr lang="en-US" sz="7200" dirty="0" err="1">
                <a:solidFill>
                  <a:srgbClr val="C00000"/>
                </a:solidFill>
                <a:latin typeface="Arial Rounded MT Bold" panose="020F0704030504030204" pitchFamily="34" charset="0"/>
              </a:rPr>
              <a:t>s</a:t>
            </a:r>
            <a:r>
              <a:rPr lang="en-US" sz="72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 types de perspective</a:t>
            </a:r>
            <a:endParaRPr lang="en-US" sz="72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4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dir="out"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D60093"/>
                </a:solidFill>
                <a:latin typeface="Arial Rounded MT Bold" panose="020F0704030504030204" pitchFamily="34" charset="0"/>
              </a:rPr>
              <a:t>Perspectives </a:t>
            </a:r>
            <a:r>
              <a:rPr lang="en-US" sz="4800" dirty="0" err="1" smtClean="0">
                <a:solidFill>
                  <a:srgbClr val="D60093"/>
                </a:solidFill>
                <a:latin typeface="Arial Rounded MT Bold" panose="020F0704030504030204" pitchFamily="34" charset="0"/>
              </a:rPr>
              <a:t>métriques</a:t>
            </a:r>
            <a:endParaRPr lang="en-US" sz="4800" dirty="0">
              <a:solidFill>
                <a:srgbClr val="D60093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6" name="Espace réservé du contenu 25"/>
          <p:cNvSpPr>
            <a:spLocks noGrp="1"/>
          </p:cNvSpPr>
          <p:nvPr>
            <p:ph idx="1"/>
          </p:nvPr>
        </p:nvSpPr>
        <p:spPr>
          <a:xfrm>
            <a:off x="1457014" y="2626056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solidFill>
                  <a:srgbClr val="FF9933"/>
                </a:solidFill>
                <a:latin typeface="Arial Rounded MT Bold" panose="020F0704030504030204" pitchFamily="34" charset="0"/>
              </a:rPr>
              <a:t>Perspective </a:t>
            </a:r>
            <a:r>
              <a:rPr lang="fr-FR" sz="3200" dirty="0" smtClean="0">
                <a:solidFill>
                  <a:srgbClr val="FF9933"/>
                </a:solidFill>
                <a:latin typeface="Arial Rounded MT Bold" panose="020F0704030504030204" pitchFamily="34" charset="0"/>
              </a:rPr>
              <a:t>métrique : </a:t>
            </a:r>
            <a:r>
              <a:rPr lang="fr-FR" sz="3200" dirty="0" smtClean="0">
                <a:latin typeface="Arial Rounded MT Bold" panose="020F0704030504030204" pitchFamily="34" charset="0"/>
              </a:rPr>
              <a:t>Conserve </a:t>
            </a:r>
            <a:r>
              <a:rPr lang="fr-FR" sz="3200" dirty="0">
                <a:latin typeface="Arial Rounded MT Bold" panose="020F0704030504030204" pitchFamily="34" charset="0"/>
              </a:rPr>
              <a:t>le </a:t>
            </a:r>
            <a:r>
              <a:rPr lang="fr-FR" sz="3200" dirty="0" smtClean="0">
                <a:latin typeface="Arial Rounded MT Bold" panose="020F0704030504030204" pitchFamily="34" charset="0"/>
              </a:rPr>
              <a:t>parallélisme </a:t>
            </a:r>
            <a:r>
              <a:rPr lang="fr-FR" sz="3200" dirty="0">
                <a:latin typeface="Arial Rounded MT Bold" panose="020F0704030504030204" pitchFamily="34" charset="0"/>
              </a:rPr>
              <a:t>des plans et des arêtes. Les fuyantes (les lignes bleus) sont raccourcies. </a:t>
            </a:r>
            <a:br>
              <a:rPr lang="fr-FR" sz="3200" dirty="0">
                <a:latin typeface="Arial Rounded MT Bold" panose="020F0704030504030204" pitchFamily="34" charset="0"/>
              </a:rPr>
            </a:br>
            <a:r>
              <a:rPr lang="fr-FR" sz="3200" dirty="0">
                <a:latin typeface="Arial Rounded MT Bold" panose="020F0704030504030204" pitchFamily="34" charset="0"/>
              </a:rPr>
              <a:t> </a:t>
            </a:r>
            <a:endParaRPr lang="en-US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8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508375" y="414826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FF99"/>
                </a:solidFill>
                <a:latin typeface="Arial Rounded MT Bold" panose="020F0704030504030204" pitchFamily="34" charset="0"/>
              </a:rPr>
              <a:t>Exemples</a:t>
            </a:r>
            <a:endParaRPr lang="en-US" dirty="0">
              <a:solidFill>
                <a:srgbClr val="00FF99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1784211" y="2283729"/>
            <a:ext cx="4607188" cy="576262"/>
          </a:xfrm>
        </p:spPr>
        <p:txBody>
          <a:bodyPr/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Perspective oblique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2" name="Espace réservé du texte 1"/>
          <p:cNvSpPr>
            <a:spLocks noGrp="1"/>
          </p:cNvSpPr>
          <p:nvPr>
            <p:ph sz="half" idx="2"/>
          </p:nvPr>
        </p:nvSpPr>
        <p:spPr>
          <a:xfrm>
            <a:off x="4818206" y="2426367"/>
            <a:ext cx="7373794" cy="2455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 Perspective </a:t>
            </a:r>
            <a:r>
              <a:rPr lang="en-US" sz="2300" dirty="0" err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isométrique</a:t>
            </a:r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   Perspective </a:t>
            </a:r>
            <a:r>
              <a:rPr lang="en-US" sz="2300" dirty="0" err="1" smtClean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aérienne</a:t>
            </a:r>
            <a:endParaRPr lang="en-US" sz="23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4031" y="3335337"/>
            <a:ext cx="3176953" cy="245586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4399" y="3335337"/>
            <a:ext cx="3165229" cy="245586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638" y="3335337"/>
            <a:ext cx="3217568" cy="245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TC103457496[[fn=Parallaxe]]</Template>
  <TotalTime>1644</TotalTime>
  <Words>437</Words>
  <Application>Microsoft Office PowerPoint</Application>
  <PresentationFormat>Personnalisé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Parallaxe</vt:lpstr>
      <vt:lpstr>La perspective</vt:lpstr>
      <vt:lpstr>Définition </vt:lpstr>
      <vt:lpstr>Histoire</vt:lpstr>
      <vt:lpstr>Présentation PowerPoint</vt:lpstr>
      <vt:lpstr>Origine</vt:lpstr>
      <vt:lpstr>Présentation PowerPoint</vt:lpstr>
      <vt:lpstr>Différents types de perspective</vt:lpstr>
      <vt:lpstr>Perspectives métriques</vt:lpstr>
      <vt:lpstr>Exemples</vt:lpstr>
      <vt:lpstr>Perspectives côniques</vt:lpstr>
      <vt:lpstr>Exemple:</vt:lpstr>
      <vt:lpstr>Utilisation de la perspective</vt:lpstr>
      <vt:lpstr>Fin</vt:lpstr>
      <vt:lpstr>Présentation PowerPoint</vt:lpstr>
      <vt:lpstr>Mme Dridi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</dc:title>
  <dc:creator>Manou</dc:creator>
  <cp:lastModifiedBy>Loïc Laferte</cp:lastModifiedBy>
  <cp:revision>48</cp:revision>
  <dcterms:created xsi:type="dcterms:W3CDTF">2014-03-11T14:22:14Z</dcterms:created>
  <dcterms:modified xsi:type="dcterms:W3CDTF">2014-05-06T13:48:24Z</dcterms:modified>
</cp:coreProperties>
</file>